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Source Code Pro"/>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organ Chew"/>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SourceCodePr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SourceCodePro-italic.fntdata"/><Relationship Id="rId25" Type="http://schemas.openxmlformats.org/officeDocument/2006/relationships/font" Target="fonts/SourceCodePro-bold.fntdata"/><Relationship Id="rId28" Type="http://schemas.openxmlformats.org/officeDocument/2006/relationships/font" Target="fonts/Oswald-regular.fntdata"/><Relationship Id="rId27" Type="http://schemas.openxmlformats.org/officeDocument/2006/relationships/font" Target="fonts/SourceCodePr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2T05:55:03.511">
    <p:pos x="259" y="405"/>
    <p:text>The presentation should describe the aim of the project, an outline of the presentation, methodology etc. 
The full details is in Appendix D. The time allocated for the presentation session is 10-15 oral 
presentations (including product demonstrations) and additional 15 minutes for the ‘Question and 
Answer’ session.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12T23:33:29.445">
    <p:pos x="2268" y="397"/>
    <p:text>Error Calculation:
x_error = self.calculate_error_vector(setpoint_x, x): Calculates the error vector between the desired position (setpoint_x) and the current position (x).
Force Calculation:
force = self.calculate_Force(K_ext, x_error): Calculates the force using the error vector and the coefficient matrix K_ext.
Jacobian Calculation:
jacobian = self.calculate_jacobian(q): Calculates the Jacobian matrix based on the current configuration (q) of the system.
Torque Calculation:
torque = self.calculate_Torque(jacobian, force): Calculates the torque using the Jacobian matrix and the force.
Velocity Calculation:
q_dot = self.calculate_q_dot(A_int, torque): Calculates the velocity (q_dot) using the torque and the coefficient matrix A_int.
Integration and Position Update:
q_dot = [float(val) for val in q_dot]: Converts the velocity values to floating-point numbers.
q = [q + (q_dot_val * self.step_size) for q, q_dot_val in zip(q, q_dot)]: Updates the configuration (q) based on the calculated velocity using numerical integration.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a542a6be9_2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a542a6be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a542a6be9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a542a6be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a44eb5efc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a44eb5e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a44eb5efc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a44eb5e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a44eb5efc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a44eb5ef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a44eb5efc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a44eb5ef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a44eb5efc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a44eb5ef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Error Calculation: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x_error = self.calculate_error_vector(setpoint_x, x): Calculates the error vector between the desired position (setpoint_x) and the current position (x).</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Force Calculation: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force = self.calculate_Force(K_ext, x_error): Calculates the force using the error vector and the coefficient matrix K_ext.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Jacobian Calculation: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jacobian = self.calculate_jacobian(q): Calculates the Jacobian matrix based on the current configuration (q) of the system.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Torque Calculation: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torque = self.calculate_Torque(jacobian, force): Calculates the torque using the Jacobian matrix and the force.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Velocity Calculation: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q_dot = self.calculate_q_dot(A_int, torque): Calculates the velocity (q_dot) using the torque and the coefficient matrix A_int.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Integration and Position Update: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q_dot = [float(val) for val in q_dot]: Converts the velocity values to floating-point numbers.</a:t>
            </a:r>
            <a:endParaRPr b="1">
              <a:solidFill>
                <a:schemeClr val="dk1"/>
              </a:solidFill>
            </a:endParaRPr>
          </a:p>
          <a:p>
            <a:pPr indent="0" lvl="0" marL="0" rtl="0" algn="l">
              <a:spcBef>
                <a:spcPts val="0"/>
              </a:spcBef>
              <a:spcAft>
                <a:spcPts val="0"/>
              </a:spcAft>
              <a:buNone/>
            </a:pPr>
            <a:r>
              <a:rPr b="1" lang="en">
                <a:solidFill>
                  <a:schemeClr val="dk1"/>
                </a:solidFill>
              </a:rPr>
              <a:t>	q = [q + (q_dot_val * self.step_size) for q, q_dot_val in zip(q, q_dot)]: Updates the configuration (q) based on the calculated velocity using numerical integration.</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a44eb5efc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a44eb5e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a542a60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a542a60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a542a6be9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a542a6be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a44eb5ef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a44eb5e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drive.google.com/file/d/122LHiwbg0jH3vodi44A0r5-1Im8YvA09/view"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drive.google.com/file/d/1x7lpt8XLzB7knGcOcJsVDRG1RGpVGI0x/view"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drive.google.com/file/d/1xXoGafmqoklWB1jwN7a8HEatovsnpyOz/view" TargetMode="External"/><Relationship Id="rId5"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drive.google.com/file/d/1AtY2kx9-JuaOk3ftCZV658SEz6tgWdqv/view" TargetMode="External"/><Relationship Id="rId5"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drive.google.com/file/d/1pKhdtNuE-Xj21cWAOJ_1ujg1oe-oa1cy/view" TargetMode="External"/><Relationship Id="rId5"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3.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drive.google.com/file/d/1pKhdtNuE-Xj21cWAOJ_1ujg1oe-oa1cy/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modularized library for motion </a:t>
            </a:r>
            <a:r>
              <a:rPr lang="en"/>
              <a:t>planning</a:t>
            </a:r>
            <a:r>
              <a:rPr lang="en"/>
              <a:t> of robots</a:t>
            </a:r>
            <a:endParaRPr/>
          </a:p>
        </p:txBody>
      </p:sp>
      <p:sp>
        <p:nvSpPr>
          <p:cNvPr id="63" name="Google Shape;63;p13"/>
          <p:cNvSpPr txBox="1"/>
          <p:nvPr>
            <p:ph idx="1" type="subTitle"/>
          </p:nvPr>
        </p:nvSpPr>
        <p:spPr>
          <a:xfrm>
            <a:off x="411175" y="3145075"/>
            <a:ext cx="8282400" cy="18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Chew Keng Siong @Morgan (18b9062)</a:t>
            </a:r>
            <a:endParaRPr/>
          </a:p>
          <a:p>
            <a:pPr indent="0" lvl="0" marL="0" rtl="0" algn="ctr">
              <a:spcBef>
                <a:spcPts val="0"/>
              </a:spcBef>
              <a:spcAft>
                <a:spcPts val="0"/>
              </a:spcAft>
              <a:buNone/>
            </a:pPr>
            <a:r>
              <a:rPr lang="en"/>
              <a:t>Under the Supervision of Dr. Ajaz Ahmad Bhat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Changes to be made</a:t>
            </a:r>
            <a:endParaRPr/>
          </a:p>
        </p:txBody>
      </p:sp>
      <p:sp>
        <p:nvSpPr>
          <p:cNvPr id="139" name="Google Shape;139;p2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Call the correct representation of the robot from </a:t>
            </a:r>
            <a:r>
              <a:rPr b="1" lang="en"/>
              <a:t>rtbRobot.py</a:t>
            </a:r>
            <a:endParaRPr b="1"/>
          </a:p>
          <a:p>
            <a:pPr indent="-342900" lvl="0" marL="457200" rtl="0" algn="l">
              <a:spcBef>
                <a:spcPts val="0"/>
              </a:spcBef>
              <a:spcAft>
                <a:spcPts val="0"/>
              </a:spcAft>
              <a:buSzPts val="1800"/>
              <a:buChar char="●"/>
            </a:pPr>
            <a:r>
              <a:rPr lang="en"/>
              <a:t>Create a new controller with the prefix pmpMain or </a:t>
            </a:r>
            <a:r>
              <a:rPr lang="en"/>
              <a:t>modify an existing one that is able to set the joints for this robot. (</a:t>
            </a:r>
            <a:r>
              <a:rPr b="1" lang="en"/>
              <a:t>the set_motor function</a:t>
            </a:r>
            <a:r>
              <a:rPr lang="en"/>
              <a:t>)</a:t>
            </a:r>
            <a:endParaRPr/>
          </a:p>
          <a:p>
            <a:pPr indent="-342900" lvl="0" marL="457200" rtl="0" algn="l">
              <a:spcBef>
                <a:spcPts val="0"/>
              </a:spcBef>
              <a:spcAft>
                <a:spcPts val="0"/>
              </a:spcAft>
              <a:buSzPts val="1800"/>
              <a:buChar char="●"/>
            </a:pPr>
            <a:r>
              <a:rPr lang="en"/>
              <a:t>Call the pmp Class from the controller and use it to calculate the joint trajectory</a:t>
            </a:r>
            <a:endParaRPr/>
          </a:p>
          <a:p>
            <a:pPr indent="-342900" lvl="0" marL="457200" rtl="0" algn="l">
              <a:spcBef>
                <a:spcPts val="0"/>
              </a:spcBef>
              <a:spcAft>
                <a:spcPts val="0"/>
              </a:spcAft>
              <a:buSzPts val="1800"/>
              <a:buChar char="●"/>
            </a:pPr>
            <a:r>
              <a:rPr lang="en"/>
              <a:t>Use this result to set the joints accordingly and it will reach the ball target successfully</a:t>
            </a:r>
            <a:endParaRPr/>
          </a:p>
          <a:p>
            <a:pPr indent="-342900" lvl="0" marL="457200" rtl="0" algn="l">
              <a:spcBef>
                <a:spcPts val="0"/>
              </a:spcBef>
              <a:spcAft>
                <a:spcPts val="0"/>
              </a:spcAft>
              <a:buClr>
                <a:schemeClr val="dk1"/>
              </a:buClr>
              <a:buSzPts val="1800"/>
              <a:buChar char="●"/>
            </a:pPr>
            <a:r>
              <a:rPr lang="en" u="sng">
                <a:solidFill>
                  <a:schemeClr val="dk1"/>
                </a:solidFill>
              </a:rPr>
              <a:t>No changes to PMP class</a:t>
            </a:r>
            <a:endParaRPr u="sng">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nvSpPr>
        <p:spPr>
          <a:xfrm>
            <a:off x="288300" y="138400"/>
            <a:ext cx="477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Oswald"/>
                <a:ea typeface="Oswald"/>
                <a:cs typeface="Oswald"/>
                <a:sym typeface="Oswald"/>
              </a:rPr>
              <a:t>Implementation in Another 2-Jointed Planar</a:t>
            </a:r>
            <a:endParaRPr sz="1700">
              <a:solidFill>
                <a:schemeClr val="dk2"/>
              </a:solidFill>
              <a:latin typeface="Oswald"/>
              <a:ea typeface="Oswald"/>
              <a:cs typeface="Oswald"/>
              <a:sym typeface="Oswald"/>
            </a:endParaRPr>
          </a:p>
        </p:txBody>
      </p:sp>
      <p:pic>
        <p:nvPicPr>
          <p:cNvPr descr="Open Chromebook laptop computer" id="145" name="Google Shape;145;p23"/>
          <p:cNvPicPr preferRelativeResize="0"/>
          <p:nvPr/>
        </p:nvPicPr>
        <p:blipFill>
          <a:blip r:embed="rId3">
            <a:alphaModFix/>
          </a:blip>
          <a:stretch>
            <a:fillRect/>
          </a:stretch>
        </p:blipFill>
        <p:spPr>
          <a:xfrm>
            <a:off x="1375450" y="928775"/>
            <a:ext cx="7300051" cy="4082526"/>
          </a:xfrm>
          <a:prstGeom prst="rect">
            <a:avLst/>
          </a:prstGeom>
          <a:noFill/>
          <a:ln>
            <a:noFill/>
          </a:ln>
        </p:spPr>
      </p:pic>
      <p:pic>
        <p:nvPicPr>
          <p:cNvPr id="146" name="Google Shape;146;p23" title="2Joints_Planar2.mp4">
            <a:hlinkClick r:id="rId4"/>
          </p:cNvPr>
          <p:cNvPicPr preferRelativeResize="0"/>
          <p:nvPr/>
        </p:nvPicPr>
        <p:blipFill>
          <a:blip r:embed="rId5">
            <a:alphaModFix/>
          </a:blip>
          <a:stretch>
            <a:fillRect/>
          </a:stretch>
        </p:blipFill>
        <p:spPr>
          <a:xfrm>
            <a:off x="2240375" y="1113275"/>
            <a:ext cx="5685550" cy="310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Implementation in 3-Jointed Planar</a:t>
            </a:r>
            <a:endParaRPr/>
          </a:p>
        </p:txBody>
      </p:sp>
      <p:sp>
        <p:nvSpPr>
          <p:cNvPr id="152" name="Google Shape;152;p24"/>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instead of 2 joints, it dealing with 3 joints.</a:t>
            </a:r>
            <a:endParaRPr/>
          </a:p>
          <a:p>
            <a:pPr indent="0" lvl="0" marL="0" rtl="0" algn="l">
              <a:spcBef>
                <a:spcPts val="1600"/>
              </a:spcBef>
              <a:spcAft>
                <a:spcPts val="0"/>
              </a:spcAft>
              <a:buNone/>
            </a:pPr>
            <a:r>
              <a:rPr lang="en"/>
              <a:t>With only small changes to the pmpMain file, it should work like with the 2-joints planar.</a:t>
            </a:r>
            <a:endParaRPr/>
          </a:p>
          <a:p>
            <a:pPr indent="0" lvl="0" marL="0" rtl="0" algn="l">
              <a:spcBef>
                <a:spcPts val="1600"/>
              </a:spcBef>
              <a:spcAft>
                <a:spcPts val="1600"/>
              </a:spcAft>
              <a:buNone/>
            </a:pPr>
            <a:r>
              <a:t/>
            </a:r>
            <a:endParaRPr/>
          </a:p>
        </p:txBody>
      </p:sp>
      <p:pic>
        <p:nvPicPr>
          <p:cNvPr descr="Open Chromebook laptop computer" id="153" name="Google Shape;153;p24"/>
          <p:cNvPicPr preferRelativeResize="0"/>
          <p:nvPr/>
        </p:nvPicPr>
        <p:blipFill>
          <a:blip r:embed="rId3">
            <a:alphaModFix/>
          </a:blip>
          <a:stretch>
            <a:fillRect/>
          </a:stretch>
        </p:blipFill>
        <p:spPr>
          <a:xfrm>
            <a:off x="2886200" y="317525"/>
            <a:ext cx="6158748" cy="4082526"/>
          </a:xfrm>
          <a:prstGeom prst="rect">
            <a:avLst/>
          </a:prstGeom>
          <a:noFill/>
          <a:ln>
            <a:noFill/>
          </a:ln>
        </p:spPr>
      </p:pic>
      <p:pic>
        <p:nvPicPr>
          <p:cNvPr id="154" name="Google Shape;154;p24" title="3Joints_Planar.mp4">
            <a:hlinkClick r:id="rId4"/>
          </p:cNvPr>
          <p:cNvPicPr preferRelativeResize="0"/>
          <p:nvPr/>
        </p:nvPicPr>
        <p:blipFill>
          <a:blip r:embed="rId5">
            <a:alphaModFix/>
          </a:blip>
          <a:stretch>
            <a:fillRect/>
          </a:stretch>
        </p:blipFill>
        <p:spPr>
          <a:xfrm>
            <a:off x="3566625" y="488175"/>
            <a:ext cx="4832125" cy="309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Implementation in Another 3-Jointed Planar</a:t>
            </a:r>
            <a:endParaRPr sz="1700"/>
          </a:p>
        </p:txBody>
      </p:sp>
      <p:sp>
        <p:nvSpPr>
          <p:cNvPr id="160" name="Google Shape;160;p25"/>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modified version of the previous robot.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Open Chromebook laptop computer" id="161" name="Google Shape;161;p25"/>
          <p:cNvPicPr preferRelativeResize="0"/>
          <p:nvPr/>
        </p:nvPicPr>
        <p:blipFill>
          <a:blip r:embed="rId3">
            <a:alphaModFix/>
          </a:blip>
          <a:stretch>
            <a:fillRect/>
          </a:stretch>
        </p:blipFill>
        <p:spPr>
          <a:xfrm>
            <a:off x="2886200" y="317525"/>
            <a:ext cx="6158748" cy="4082526"/>
          </a:xfrm>
          <a:prstGeom prst="rect">
            <a:avLst/>
          </a:prstGeom>
          <a:noFill/>
          <a:ln>
            <a:noFill/>
          </a:ln>
        </p:spPr>
      </p:pic>
      <p:pic>
        <p:nvPicPr>
          <p:cNvPr id="162" name="Google Shape;162;p25" title="3Joints_Planar3.mp4">
            <a:hlinkClick r:id="rId4"/>
          </p:cNvPr>
          <p:cNvPicPr preferRelativeResize="0"/>
          <p:nvPr/>
        </p:nvPicPr>
        <p:blipFill>
          <a:blip r:embed="rId5">
            <a:alphaModFix/>
          </a:blip>
          <a:stretch>
            <a:fillRect/>
          </a:stretch>
        </p:blipFill>
        <p:spPr>
          <a:xfrm>
            <a:off x="3566625" y="559700"/>
            <a:ext cx="4659574" cy="303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Troubles</a:t>
            </a:r>
            <a:endParaRPr sz="1700"/>
          </a:p>
        </p:txBody>
      </p:sp>
      <p:sp>
        <p:nvSpPr>
          <p:cNvPr id="168" name="Google Shape;168;p26"/>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Unable to implement into robots with 3-DOF</a:t>
            </a:r>
            <a:endParaRPr/>
          </a:p>
          <a:p>
            <a:pPr indent="0" lvl="0" marL="0" rtl="0" algn="l">
              <a:spcBef>
                <a:spcPts val="1600"/>
              </a:spcBef>
              <a:spcAft>
                <a:spcPts val="0"/>
              </a:spcAft>
              <a:buNone/>
            </a:pPr>
            <a:r>
              <a:rPr lang="en"/>
              <a:t>Requires investigations into the admittance and </a:t>
            </a:r>
            <a:r>
              <a:rPr lang="en"/>
              <a:t>stiffness being passed for calculations.</a:t>
            </a:r>
            <a:endParaRPr/>
          </a:p>
          <a:p>
            <a:pPr indent="0" lvl="0" marL="0" rtl="0" algn="l">
              <a:spcBef>
                <a:spcPts val="1600"/>
              </a:spcBef>
              <a:spcAft>
                <a:spcPts val="0"/>
              </a:spcAft>
              <a:buNone/>
            </a:pPr>
            <a:r>
              <a:rPr lang="en"/>
              <a:t>Incorrect representation in the rtbRobot.py</a:t>
            </a:r>
            <a:endParaRPr/>
          </a:p>
          <a:p>
            <a:pPr indent="0" lvl="0" marL="0" rtl="0" algn="l">
              <a:spcBef>
                <a:spcPts val="1600"/>
              </a:spcBef>
              <a:spcAft>
                <a:spcPts val="1600"/>
              </a:spcAft>
              <a:buNone/>
            </a:pPr>
            <a:r>
              <a:t/>
            </a:r>
            <a:endParaRPr/>
          </a:p>
        </p:txBody>
      </p:sp>
      <p:pic>
        <p:nvPicPr>
          <p:cNvPr descr="Open Chromebook laptop computer" id="169" name="Google Shape;169;p26"/>
          <p:cNvPicPr preferRelativeResize="0"/>
          <p:nvPr/>
        </p:nvPicPr>
        <p:blipFill>
          <a:blip r:embed="rId3">
            <a:alphaModFix/>
          </a:blip>
          <a:stretch>
            <a:fillRect/>
          </a:stretch>
        </p:blipFill>
        <p:spPr>
          <a:xfrm>
            <a:off x="2886200" y="317525"/>
            <a:ext cx="6158748" cy="4082526"/>
          </a:xfrm>
          <a:prstGeom prst="rect">
            <a:avLst/>
          </a:prstGeom>
          <a:noFill/>
          <a:ln>
            <a:noFill/>
          </a:ln>
        </p:spPr>
      </p:pic>
      <p:pic>
        <p:nvPicPr>
          <p:cNvPr id="170" name="Google Shape;170;p26" title="URE3.mp4">
            <a:hlinkClick r:id="rId4"/>
          </p:cNvPr>
          <p:cNvPicPr preferRelativeResize="0"/>
          <p:nvPr/>
        </p:nvPicPr>
        <p:blipFill>
          <a:blip r:embed="rId5">
            <a:alphaModFix/>
          </a:blip>
          <a:stretch>
            <a:fillRect/>
          </a:stretch>
        </p:blipFill>
        <p:spPr>
          <a:xfrm>
            <a:off x="3462825" y="478975"/>
            <a:ext cx="4958974" cy="306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Further Implementations and Improvements</a:t>
            </a:r>
            <a:endParaRPr sz="1700"/>
          </a:p>
        </p:txBody>
      </p:sp>
      <p:sp>
        <p:nvSpPr>
          <p:cNvPr id="176" name="Google Shape;176;p2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TBG is not Implemented.</a:t>
            </a:r>
            <a:endParaRPr/>
          </a:p>
          <a:p>
            <a:pPr indent="0" lvl="0" marL="0" rtl="0" algn="l">
              <a:spcBef>
                <a:spcPts val="1600"/>
              </a:spcBef>
              <a:spcAft>
                <a:spcPts val="0"/>
              </a:spcAft>
              <a:buNone/>
            </a:pPr>
            <a:r>
              <a:rPr lang="en"/>
              <a:t>Only tested with RTB library.</a:t>
            </a:r>
            <a:endParaRPr/>
          </a:p>
          <a:p>
            <a:pPr indent="0" lvl="0" marL="0" rtl="0" algn="l">
              <a:spcBef>
                <a:spcPts val="1600"/>
              </a:spcBef>
              <a:spcAft>
                <a:spcPts val="1600"/>
              </a:spcAft>
              <a:buNone/>
            </a:pPr>
            <a:r>
              <a:t/>
            </a:r>
            <a:endParaRPr/>
          </a:p>
        </p:txBody>
      </p:sp>
      <p:pic>
        <p:nvPicPr>
          <p:cNvPr descr="Open Chromebook laptop computer" id="177" name="Google Shape;177;p27"/>
          <p:cNvPicPr preferRelativeResize="0"/>
          <p:nvPr/>
        </p:nvPicPr>
        <p:blipFill>
          <a:blip r:embed="rId3">
            <a:alphaModFix/>
          </a:blip>
          <a:stretch>
            <a:fillRect/>
          </a:stretch>
        </p:blipFill>
        <p:spPr>
          <a:xfrm>
            <a:off x="2886200" y="317525"/>
            <a:ext cx="6158748" cy="4082526"/>
          </a:xfrm>
          <a:prstGeom prst="rect">
            <a:avLst/>
          </a:prstGeom>
          <a:noFill/>
          <a:ln>
            <a:noFill/>
          </a:ln>
        </p:spPr>
      </p:pic>
      <p:pic>
        <p:nvPicPr>
          <p:cNvPr id="178" name="Google Shape;178;p27" title="2Joints_Planar.mp4">
            <a:hlinkClick r:id="rId4"/>
          </p:cNvPr>
          <p:cNvPicPr preferRelativeResize="0"/>
          <p:nvPr/>
        </p:nvPicPr>
        <p:blipFill>
          <a:blip r:embed="rId5">
            <a:alphaModFix/>
          </a:blip>
          <a:stretch>
            <a:fillRect/>
          </a:stretch>
        </p:blipFill>
        <p:spPr>
          <a:xfrm>
            <a:off x="3601225" y="631800"/>
            <a:ext cx="4601476" cy="295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Conclusion</a:t>
            </a:r>
            <a:endParaRPr sz="1700"/>
          </a:p>
        </p:txBody>
      </p:sp>
      <p:sp>
        <p:nvSpPr>
          <p:cNvPr id="184" name="Google Shape;184;p28"/>
          <p:cNvSpPr txBox="1"/>
          <p:nvPr>
            <p:ph idx="1" type="body"/>
          </p:nvPr>
        </p:nvSpPr>
        <p:spPr>
          <a:xfrm>
            <a:off x="311700" y="1618200"/>
            <a:ext cx="2808000" cy="32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PMP class is overall in need of major refactoring and even more testing is required, it is still experiencing issues with running 3D robots, hence it will require further investigation by future contributors. Hopefully these can be resolved and the final goal of pushing the class to an existing code base of a robotics library can be attained.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Open Chromebook laptop computer" id="185" name="Google Shape;185;p28"/>
          <p:cNvPicPr preferRelativeResize="0"/>
          <p:nvPr/>
        </p:nvPicPr>
        <p:blipFill>
          <a:blip r:embed="rId4">
            <a:alphaModFix/>
          </a:blip>
          <a:stretch>
            <a:fillRect/>
          </a:stretch>
        </p:blipFill>
        <p:spPr>
          <a:xfrm>
            <a:off x="2886200" y="317525"/>
            <a:ext cx="6158748" cy="4313174"/>
          </a:xfrm>
          <a:prstGeom prst="rect">
            <a:avLst/>
          </a:prstGeom>
          <a:noFill/>
          <a:ln>
            <a:noFill/>
          </a:ln>
        </p:spPr>
      </p:pic>
      <p:pic>
        <p:nvPicPr>
          <p:cNvPr id="186" name="Google Shape;186;p28"/>
          <p:cNvPicPr preferRelativeResize="0"/>
          <p:nvPr/>
        </p:nvPicPr>
        <p:blipFill>
          <a:blip r:embed="rId5">
            <a:alphaModFix/>
          </a:blip>
          <a:stretch>
            <a:fillRect/>
          </a:stretch>
        </p:blipFill>
        <p:spPr>
          <a:xfrm>
            <a:off x="3601225" y="631800"/>
            <a:ext cx="4751400" cy="3110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a:t>
            </a:r>
            <a:endParaRPr/>
          </a:p>
        </p:txBody>
      </p:sp>
      <p:sp>
        <p:nvSpPr>
          <p:cNvPr id="192" name="Google Shape;192;p2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Chew Keng Siong @Morgan</a:t>
            </a:r>
            <a:endParaRPr b="1" sz="1400"/>
          </a:p>
          <a:p>
            <a:pPr indent="0" lvl="0" marL="0" rtl="0" algn="l">
              <a:spcBef>
                <a:spcPts val="0"/>
              </a:spcBef>
              <a:spcAft>
                <a:spcPts val="0"/>
              </a:spcAft>
              <a:buNone/>
            </a:pPr>
            <a:r>
              <a:rPr lang="en" sz="1400"/>
              <a:t>18b9062 @ubd.edu.bn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193" name="Google Shape;193;p29"/>
          <p:cNvPicPr preferRelativeResize="0"/>
          <p:nvPr/>
        </p:nvPicPr>
        <p:blipFill rotWithShape="1">
          <a:blip r:embed="rId3">
            <a:alphaModFix/>
          </a:blip>
          <a:srcRect b="0" l="11878" r="11878" t="0"/>
          <a:stretch/>
        </p:blipFill>
        <p:spPr>
          <a:xfrm>
            <a:off x="3274676" y="0"/>
            <a:ext cx="5869325" cy="51435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69" name="Google Shape;69;p14"/>
          <p:cNvSpPr txBox="1"/>
          <p:nvPr>
            <p:ph idx="1" type="body"/>
          </p:nvPr>
        </p:nvSpPr>
        <p:spPr>
          <a:xfrm>
            <a:off x="129925" y="1618200"/>
            <a:ext cx="33792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 a PMP class that offers a PMP for any </a:t>
            </a:r>
            <a:r>
              <a:rPr lang="en"/>
              <a:t>body chain</a:t>
            </a:r>
            <a:r>
              <a:rPr lang="en"/>
              <a:t>, and with multiple parallel goals.</a:t>
            </a:r>
            <a:endParaRPr/>
          </a:p>
          <a:p>
            <a:pPr indent="-304800" lvl="0" marL="457200" rtl="0" algn="l">
              <a:spcBef>
                <a:spcPts val="0"/>
              </a:spcBef>
              <a:spcAft>
                <a:spcPts val="0"/>
              </a:spcAft>
              <a:buSzPts val="1200"/>
              <a:buChar char="●"/>
            </a:pPr>
            <a:r>
              <a:rPr lang="en"/>
              <a:t>contribute and add to an existing library</a:t>
            </a:r>
            <a:endParaRPr/>
          </a:p>
          <a:p>
            <a:pPr indent="0" lvl="0" marL="0" rtl="0" algn="l">
              <a:spcBef>
                <a:spcPts val="1600"/>
              </a:spcBef>
              <a:spcAft>
                <a:spcPts val="1600"/>
              </a:spcAft>
              <a:buNone/>
            </a:pPr>
            <a:r>
              <a:t/>
            </a:r>
            <a:endParaRPr/>
          </a:p>
        </p:txBody>
      </p:sp>
      <p:pic>
        <p:nvPicPr>
          <p:cNvPr descr="Open Chromebook laptop computer" id="70" name="Google Shape;70;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71" name="Google Shape;71;p14"/>
          <p:cNvPicPr preferRelativeResize="0"/>
          <p:nvPr/>
        </p:nvPicPr>
        <p:blipFill rotWithShape="1">
          <a:blip r:embed="rId4">
            <a:alphaModFix/>
          </a:blip>
          <a:srcRect b="0" l="22718" r="22723" t="0"/>
          <a:stretch/>
        </p:blipFill>
        <p:spPr>
          <a:xfrm>
            <a:off x="4131700" y="978250"/>
            <a:ext cx="4142050" cy="2335949"/>
          </a:xfrm>
          <a:prstGeom prst="rect">
            <a:avLst/>
          </a:prstGeom>
          <a:noFill/>
          <a:ln>
            <a:noFill/>
          </a:ln>
        </p:spPr>
      </p:pic>
      <p:pic>
        <p:nvPicPr>
          <p:cNvPr descr="Portrait-oriented black smaptphone" id="72" name="Google Shape;72;p14"/>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73" name="Google Shape;73;p14"/>
          <p:cNvPicPr preferRelativeResize="0"/>
          <p:nvPr/>
        </p:nvPicPr>
        <p:blipFill rotWithShape="1">
          <a:blip r:embed="rId6">
            <a:alphaModFix/>
          </a:blip>
          <a:srcRect b="0" l="11970" r="11978" t="0"/>
          <a:stretch/>
        </p:blipFill>
        <p:spPr>
          <a:xfrm>
            <a:off x="7269175" y="1858795"/>
            <a:ext cx="1514675" cy="26927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PMP?</a:t>
            </a:r>
            <a:endParaRPr/>
          </a:p>
        </p:txBody>
      </p:sp>
      <p:sp>
        <p:nvSpPr>
          <p:cNvPr id="79" name="Google Shape;79;p1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Passive Motion Paradigm (PMP)suggests that When you want to reach for something. Instead of meticulously planning every muscle movement, the brain learns from the body's natural behavior. It's a collaborative effort between the brain and body to find the most efficient way to move. This process leverages the body's natural dynamics to guide movements. This approach avoids the need for complex calculations and simplifies a challenging problem into a more manageable one, akin to taking a shortcut.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cxnSp>
        <p:nvCxnSpPr>
          <p:cNvPr id="84" name="Google Shape;84;p16"/>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85" name="Google Shape;85;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Phases of the Project</a:t>
            </a:r>
            <a:endParaRPr/>
          </a:p>
        </p:txBody>
      </p:sp>
      <p:sp>
        <p:nvSpPr>
          <p:cNvPr id="86" name="Google Shape;86;p16"/>
          <p:cNvSpPr/>
          <p:nvPr/>
        </p:nvSpPr>
        <p:spPr>
          <a:xfrm>
            <a:off x="421176" y="2235693"/>
            <a:ext cx="1329900" cy="13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Webots</a:t>
            </a:r>
            <a:endParaRPr sz="1800">
              <a:solidFill>
                <a:schemeClr val="lt1"/>
              </a:solidFill>
              <a:latin typeface="Source Code Pro"/>
              <a:ea typeface="Source Code Pro"/>
              <a:cs typeface="Source Code Pro"/>
              <a:sym typeface="Source Code Pro"/>
            </a:endParaRPr>
          </a:p>
        </p:txBody>
      </p:sp>
      <p:sp>
        <p:nvSpPr>
          <p:cNvPr id="88" name="Google Shape;88;p16"/>
          <p:cNvSpPr/>
          <p:nvPr/>
        </p:nvSpPr>
        <p:spPr>
          <a:xfrm>
            <a:off x="2126525" y="1423425"/>
            <a:ext cx="3194700" cy="295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nvSpPr>
        <p:spPr>
          <a:xfrm>
            <a:off x="1981950" y="2571750"/>
            <a:ext cx="34968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Implementation</a:t>
            </a:r>
            <a:endParaRPr sz="3000">
              <a:solidFill>
                <a:schemeClr val="lt1"/>
              </a:solidFill>
              <a:latin typeface="Source Code Pro"/>
              <a:ea typeface="Source Code Pro"/>
              <a:cs typeface="Source Code Pro"/>
              <a:sym typeface="Source Code Pro"/>
            </a:endParaRPr>
          </a:p>
        </p:txBody>
      </p:sp>
      <p:sp>
        <p:nvSpPr>
          <p:cNvPr id="90" name="Google Shape;90;p16"/>
          <p:cNvSpPr/>
          <p:nvPr/>
        </p:nvSpPr>
        <p:spPr>
          <a:xfrm>
            <a:off x="5709626" y="2147440"/>
            <a:ext cx="1506600" cy="150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Testing</a:t>
            </a:r>
            <a:endParaRPr sz="1800">
              <a:solidFill>
                <a:schemeClr val="lt1"/>
              </a:solidFill>
              <a:latin typeface="Source Code Pro"/>
              <a:ea typeface="Source Code Pro"/>
              <a:cs typeface="Source Code Pro"/>
              <a:sym typeface="Source Code Pro"/>
            </a:endParaRPr>
          </a:p>
        </p:txBody>
      </p:sp>
      <p:sp>
        <p:nvSpPr>
          <p:cNvPr id="92" name="Google Shape;92;p16"/>
          <p:cNvSpPr/>
          <p:nvPr/>
        </p:nvSpPr>
        <p:spPr>
          <a:xfrm>
            <a:off x="7718079" y="2394636"/>
            <a:ext cx="1012500" cy="10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end</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Test Cases</a:t>
            </a:r>
            <a:endParaRPr/>
          </a:p>
        </p:txBody>
      </p:sp>
      <p:sp>
        <p:nvSpPr>
          <p:cNvPr id="99" name="Google Shape;99;p1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alidating the functionality and performance of the Passive Motion Paradigm (PMP) class</a:t>
            </a:r>
            <a:endParaRPr/>
          </a:p>
          <a:p>
            <a:pPr indent="0" lvl="0" marL="0" rtl="0" algn="l">
              <a:spcBef>
                <a:spcPts val="1600"/>
              </a:spcBef>
              <a:spcAft>
                <a:spcPts val="1600"/>
              </a:spcAft>
              <a:buNone/>
            </a:pPr>
            <a:r>
              <a:t/>
            </a:r>
            <a:endParaRPr/>
          </a:p>
        </p:txBody>
      </p:sp>
      <p:pic>
        <p:nvPicPr>
          <p:cNvPr descr="Open Chromebook laptop computer" id="100" name="Google Shape;100;p17"/>
          <p:cNvPicPr preferRelativeResize="0"/>
          <p:nvPr/>
        </p:nvPicPr>
        <p:blipFill>
          <a:blip r:embed="rId3">
            <a:alphaModFix/>
          </a:blip>
          <a:stretch>
            <a:fillRect/>
          </a:stretch>
        </p:blipFill>
        <p:spPr>
          <a:xfrm>
            <a:off x="2886200" y="317525"/>
            <a:ext cx="6158748" cy="4082526"/>
          </a:xfrm>
          <a:prstGeom prst="rect">
            <a:avLst/>
          </a:prstGeom>
          <a:noFill/>
          <a:ln>
            <a:noFill/>
          </a:ln>
        </p:spPr>
      </p:pic>
      <p:pic>
        <p:nvPicPr>
          <p:cNvPr id="101" name="Google Shape;101;p17"/>
          <p:cNvPicPr preferRelativeResize="0"/>
          <p:nvPr/>
        </p:nvPicPr>
        <p:blipFill>
          <a:blip r:embed="rId4">
            <a:alphaModFix/>
          </a:blip>
          <a:stretch>
            <a:fillRect/>
          </a:stretch>
        </p:blipFill>
        <p:spPr>
          <a:xfrm>
            <a:off x="3601400" y="495900"/>
            <a:ext cx="4728349" cy="3292901"/>
          </a:xfrm>
          <a:prstGeom prst="rect">
            <a:avLst/>
          </a:prstGeom>
          <a:noFill/>
          <a:ln>
            <a:noFill/>
          </a:ln>
        </p:spPr>
      </p:pic>
      <p:pic>
        <p:nvPicPr>
          <p:cNvPr descr="Portrait-oriented black smaptphone" id="102" name="Google Shape;102;p17"/>
          <p:cNvPicPr preferRelativeResize="0"/>
          <p:nvPr/>
        </p:nvPicPr>
        <p:blipFill>
          <a:blip r:embed="rId5">
            <a:alphaModFix/>
          </a:blip>
          <a:stretch>
            <a:fillRect/>
          </a:stretch>
        </p:blipFill>
        <p:spPr>
          <a:xfrm rot="-5400000">
            <a:off x="6660451" y="2427237"/>
            <a:ext cx="1675825" cy="3291298"/>
          </a:xfrm>
          <a:prstGeom prst="rect">
            <a:avLst/>
          </a:prstGeom>
          <a:noFill/>
          <a:ln>
            <a:noFill/>
          </a:ln>
        </p:spPr>
      </p:pic>
      <p:pic>
        <p:nvPicPr>
          <p:cNvPr id="103" name="Google Shape;103;p17"/>
          <p:cNvPicPr preferRelativeResize="0"/>
          <p:nvPr/>
        </p:nvPicPr>
        <p:blipFill>
          <a:blip r:embed="rId6">
            <a:alphaModFix/>
          </a:blip>
          <a:stretch>
            <a:fillRect/>
          </a:stretch>
        </p:blipFill>
        <p:spPr>
          <a:xfrm>
            <a:off x="6126000" y="3302313"/>
            <a:ext cx="2744725" cy="154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a:t>
            </a:r>
            <a:endParaRPr/>
          </a:p>
        </p:txBody>
      </p:sp>
      <p:sp>
        <p:nvSpPr>
          <p:cNvPr id="109" name="Google Shape;109;p18"/>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pmpMain.py</a:t>
            </a:r>
            <a:endParaRPr b="1"/>
          </a:p>
          <a:p>
            <a:pPr indent="0" lvl="0" marL="0" rtl="0" algn="l">
              <a:spcBef>
                <a:spcPts val="0"/>
              </a:spcBef>
              <a:spcAft>
                <a:spcPts val="0"/>
              </a:spcAft>
              <a:buNone/>
            </a:pPr>
            <a:r>
              <a:rPr lang="en" sz="1500"/>
              <a:t>The Driver file</a:t>
            </a:r>
            <a:endParaRPr sz="1500"/>
          </a:p>
          <a:p>
            <a:pPr indent="0" lvl="0" marL="0" rtl="0" algn="l">
              <a:spcBef>
                <a:spcPts val="1600"/>
              </a:spcBef>
              <a:spcAft>
                <a:spcPts val="0"/>
              </a:spcAft>
              <a:buNone/>
            </a:pPr>
            <a:r>
              <a:rPr b="1" lang="en"/>
              <a:t>pmpClass.py</a:t>
            </a:r>
            <a:endParaRPr b="1"/>
          </a:p>
          <a:p>
            <a:pPr indent="0" lvl="0" marL="0" rtl="0" algn="l">
              <a:spcBef>
                <a:spcPts val="0"/>
              </a:spcBef>
              <a:spcAft>
                <a:spcPts val="0"/>
              </a:spcAft>
              <a:buNone/>
            </a:pPr>
            <a:r>
              <a:rPr lang="en" sz="1500"/>
              <a:t>Where PMP is </a:t>
            </a:r>
            <a:r>
              <a:rPr lang="en" sz="1500"/>
              <a:t>implemented</a:t>
            </a:r>
            <a:endParaRPr sz="1500"/>
          </a:p>
          <a:p>
            <a:pPr indent="0" lvl="0" marL="0" rtl="0" algn="l">
              <a:spcBef>
                <a:spcPts val="1600"/>
              </a:spcBef>
              <a:spcAft>
                <a:spcPts val="0"/>
              </a:spcAft>
              <a:buNone/>
            </a:pPr>
            <a:r>
              <a:rPr b="1" lang="en"/>
              <a:t>rtbRobot</a:t>
            </a:r>
            <a:r>
              <a:rPr b="1" lang="en"/>
              <a:t>.py</a:t>
            </a:r>
            <a:endParaRPr b="1"/>
          </a:p>
          <a:p>
            <a:pPr indent="0" lvl="0" marL="0" rtl="0" algn="l">
              <a:spcBef>
                <a:spcPts val="0"/>
              </a:spcBef>
              <a:spcAft>
                <a:spcPts val="1600"/>
              </a:spcAft>
              <a:buNone/>
            </a:pPr>
            <a:r>
              <a:rPr lang="en" sz="1500"/>
              <a:t>Creates the </a:t>
            </a:r>
            <a:r>
              <a:rPr lang="en" sz="1500"/>
              <a:t>robot needed for calculation using RTB Library.</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250625" y="4501500"/>
            <a:ext cx="1845300" cy="9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00">
              <a:solidFill>
                <a:schemeClr val="dk2"/>
              </a:solidFill>
              <a:latin typeface="Source Code Pro"/>
              <a:ea typeface="Source Code Pro"/>
              <a:cs typeface="Source Code Pro"/>
              <a:sym typeface="Source Code Pro"/>
            </a:endParaRPr>
          </a:p>
        </p:txBody>
      </p:sp>
      <p:pic>
        <p:nvPicPr>
          <p:cNvPr id="115" name="Google Shape;115;p19"/>
          <p:cNvPicPr preferRelativeResize="0"/>
          <p:nvPr/>
        </p:nvPicPr>
        <p:blipFill>
          <a:blip r:embed="rId3">
            <a:alphaModFix/>
          </a:blip>
          <a:stretch>
            <a:fillRect/>
          </a:stretch>
        </p:blipFill>
        <p:spPr>
          <a:xfrm>
            <a:off x="114363" y="452225"/>
            <a:ext cx="8523124" cy="4409100"/>
          </a:xfrm>
          <a:prstGeom prst="rect">
            <a:avLst/>
          </a:prstGeom>
          <a:noFill/>
          <a:ln>
            <a:noFill/>
          </a:ln>
        </p:spPr>
      </p:pic>
      <p:sp>
        <p:nvSpPr>
          <p:cNvPr id="116" name="Google Shape;116;p19"/>
          <p:cNvSpPr txBox="1"/>
          <p:nvPr/>
        </p:nvSpPr>
        <p:spPr>
          <a:xfrm>
            <a:off x="3013050" y="3574300"/>
            <a:ext cx="2110500" cy="9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2"/>
                </a:solidFill>
                <a:latin typeface="Source Code Pro"/>
                <a:ea typeface="Source Code Pro"/>
                <a:cs typeface="Source Code Pro"/>
                <a:sym typeface="Source Code Pro"/>
              </a:rPr>
              <a:t>Handles setting the joints to positions based on the results returned by the PMP class.</a:t>
            </a:r>
            <a:endParaRPr sz="1200">
              <a:solidFill>
                <a:schemeClr val="dk2"/>
              </a:solidFill>
              <a:latin typeface="Source Code Pro"/>
              <a:ea typeface="Source Code Pro"/>
              <a:cs typeface="Source Code Pro"/>
              <a:sym typeface="Source Code Pro"/>
            </a:endParaRPr>
          </a:p>
          <a:p>
            <a:pPr indent="0" lvl="0" marL="0" rtl="0" algn="l">
              <a:spcBef>
                <a:spcPts val="1600"/>
              </a:spcBef>
              <a:spcAft>
                <a:spcPts val="0"/>
              </a:spcAft>
              <a:buNone/>
            </a:pPr>
            <a:r>
              <a:t/>
            </a:r>
            <a:endParaRPr sz="1800">
              <a:solidFill>
                <a:schemeClr val="dk2"/>
              </a:solidFill>
              <a:latin typeface="Source Code Pro"/>
              <a:ea typeface="Source Code Pro"/>
              <a:cs typeface="Source Code Pro"/>
              <a:sym typeface="Source Code Pro"/>
            </a:endParaRPr>
          </a:p>
        </p:txBody>
      </p:sp>
      <p:sp>
        <p:nvSpPr>
          <p:cNvPr id="117" name="Google Shape;117;p19"/>
          <p:cNvSpPr txBox="1"/>
          <p:nvPr/>
        </p:nvSpPr>
        <p:spPr>
          <a:xfrm>
            <a:off x="533575" y="1267800"/>
            <a:ext cx="2110500" cy="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Source Code Pro"/>
                <a:ea typeface="Source Code Pro"/>
                <a:cs typeface="Source Code Pro"/>
                <a:sym typeface="Source Code Pro"/>
              </a:rPr>
              <a:t>Handles the representation of the robot.</a:t>
            </a:r>
            <a:endParaRPr b="1" sz="1500">
              <a:solidFill>
                <a:schemeClr val="dk2"/>
              </a:solidFill>
              <a:latin typeface="Source Code Pro"/>
              <a:ea typeface="Source Code Pro"/>
              <a:cs typeface="Source Code Pro"/>
              <a:sym typeface="Source Code Pro"/>
            </a:endParaRPr>
          </a:p>
        </p:txBody>
      </p:sp>
      <p:sp>
        <p:nvSpPr>
          <p:cNvPr id="118" name="Google Shape;118;p19"/>
          <p:cNvSpPr txBox="1"/>
          <p:nvPr/>
        </p:nvSpPr>
        <p:spPr>
          <a:xfrm>
            <a:off x="5896200" y="1240125"/>
            <a:ext cx="2064300" cy="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Source Code Pro"/>
                <a:ea typeface="Source Code Pro"/>
                <a:cs typeface="Source Code Pro"/>
                <a:sym typeface="Source Code Pro"/>
              </a:rPr>
              <a:t>Returns the motors to set the joints to.</a:t>
            </a:r>
            <a:endParaRPr b="1" sz="1600">
              <a:solidFill>
                <a:schemeClr val="dk2"/>
              </a:solidFill>
              <a:latin typeface="Source Code Pro"/>
              <a:ea typeface="Source Code Pro"/>
              <a:cs typeface="Source Code Pro"/>
              <a:sym typeface="Source Code Pro"/>
            </a:endParaRPr>
          </a:p>
        </p:txBody>
      </p:sp>
      <p:sp>
        <p:nvSpPr>
          <p:cNvPr id="119" name="Google Shape;119;p19"/>
          <p:cNvSpPr txBox="1"/>
          <p:nvPr/>
        </p:nvSpPr>
        <p:spPr>
          <a:xfrm>
            <a:off x="464375" y="156075"/>
            <a:ext cx="4613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Source Code Pro"/>
                <a:ea typeface="Source Code Pro"/>
                <a:cs typeface="Source Code Pro"/>
                <a:sym typeface="Source Code Pro"/>
              </a:rPr>
              <a:t>Class Diagram</a:t>
            </a:r>
            <a:endParaRPr b="1" sz="1800">
              <a:solidFill>
                <a:schemeClr val="dk2"/>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the PMP class</a:t>
            </a:r>
            <a:endParaRPr/>
          </a:p>
        </p:txBody>
      </p:sp>
      <p:sp>
        <p:nvSpPr>
          <p:cNvPr id="125" name="Google Shape;125;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 robot </a:t>
            </a:r>
            <a:endParaRPr/>
          </a:p>
          <a:p>
            <a:pPr indent="-342900" lvl="0" marL="457200" rtl="0" algn="l">
              <a:spcBef>
                <a:spcPts val="0"/>
              </a:spcBef>
              <a:spcAft>
                <a:spcPts val="0"/>
              </a:spcAft>
              <a:buSzPts val="1800"/>
              <a:buChar char="●"/>
            </a:pPr>
            <a:r>
              <a:rPr lang="en"/>
              <a:t>Create a controller in the form of pmpMain.py</a:t>
            </a:r>
            <a:endParaRPr/>
          </a:p>
          <a:p>
            <a:pPr indent="-342900" lvl="0" marL="457200" rtl="0" algn="l">
              <a:spcBef>
                <a:spcPts val="0"/>
              </a:spcBef>
              <a:spcAft>
                <a:spcPts val="0"/>
              </a:spcAft>
              <a:buSzPts val="1800"/>
              <a:buChar char="●"/>
            </a:pPr>
            <a:r>
              <a:rPr lang="en"/>
              <a:t>Call the pmp Class from the controller and use it to calculate the </a:t>
            </a:r>
            <a:r>
              <a:rPr lang="en"/>
              <a:t>joint trajectory</a:t>
            </a:r>
            <a:endParaRPr/>
          </a:p>
          <a:p>
            <a:pPr indent="-342900" lvl="0" marL="457200" rtl="0" algn="l">
              <a:spcBef>
                <a:spcPts val="0"/>
              </a:spcBef>
              <a:spcAft>
                <a:spcPts val="0"/>
              </a:spcAft>
              <a:buSzPts val="1800"/>
              <a:buChar char="●"/>
            </a:pPr>
            <a:r>
              <a:rPr lang="en"/>
              <a:t>Use this result to set the joints accordingly and it will reach the ball target </a:t>
            </a:r>
            <a:r>
              <a:rPr lang="en"/>
              <a:t>successfully</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Implementation in 2-Jointed Planar</a:t>
            </a:r>
            <a:endParaRPr/>
          </a:p>
        </p:txBody>
      </p:sp>
      <p:sp>
        <p:nvSpPr>
          <p:cNvPr id="131" name="Google Shape;131;p21"/>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the q-traj returned by the PMP class, It sets the joints accordingly</a:t>
            </a:r>
            <a:endParaRPr/>
          </a:p>
        </p:txBody>
      </p:sp>
      <p:pic>
        <p:nvPicPr>
          <p:cNvPr descr="Open Chromebook laptop computer" id="132" name="Google Shape;132;p21"/>
          <p:cNvPicPr preferRelativeResize="0"/>
          <p:nvPr/>
        </p:nvPicPr>
        <p:blipFill>
          <a:blip r:embed="rId3">
            <a:alphaModFix/>
          </a:blip>
          <a:stretch>
            <a:fillRect/>
          </a:stretch>
        </p:blipFill>
        <p:spPr>
          <a:xfrm>
            <a:off x="2886200" y="317525"/>
            <a:ext cx="6158748" cy="4082526"/>
          </a:xfrm>
          <a:prstGeom prst="rect">
            <a:avLst/>
          </a:prstGeom>
          <a:noFill/>
          <a:ln>
            <a:noFill/>
          </a:ln>
        </p:spPr>
      </p:pic>
      <p:pic>
        <p:nvPicPr>
          <p:cNvPr id="133" name="Google Shape;133;p21" title="2Joints_Planar.mp4">
            <a:hlinkClick r:id="rId4"/>
          </p:cNvPr>
          <p:cNvPicPr preferRelativeResize="0"/>
          <p:nvPr/>
        </p:nvPicPr>
        <p:blipFill>
          <a:blip r:embed="rId5">
            <a:alphaModFix/>
          </a:blip>
          <a:stretch>
            <a:fillRect/>
          </a:stretch>
        </p:blipFill>
        <p:spPr>
          <a:xfrm>
            <a:off x="3543550" y="502050"/>
            <a:ext cx="4786000" cy="310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